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87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54" autoAdjust="0"/>
  </p:normalViewPr>
  <p:slideViewPr>
    <p:cSldViewPr>
      <p:cViewPr varScale="1">
        <p:scale>
          <a:sx n="86" d="100"/>
          <a:sy n="86" d="100"/>
        </p:scale>
        <p:origin x="939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D5BD-0928-4763-95D6-001E4572FE89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8909-D164-4760-BD62-2F5AED3B1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5EC8-811D-4F7C-AA5C-D6C1A5A57DB1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32AA-A19E-45D6-9086-C6FB2CCCE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65FF4-D493-445A-88ED-A6D006944530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4A0F-18D8-456A-90AD-4A31DA03C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A6E1-DE40-41C4-A7A0-6A88685DA125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1D68-F2F1-416C-B950-5C81A6108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B7CD-C9DF-4AAD-A5F2-2ABB8E1CCCEA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30E1-69E4-41E5-9C77-544004F6F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515C-986A-4AB4-9449-8D49864064E0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154D2-38B8-40F5-A7FC-6C43CB2F6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A101-6C0F-41A3-A982-CE946804A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239A8-35CE-4254-A606-D68A8C1B0D43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4C81-F51F-48A4-9000-EEA2A121B7EE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24A7-6900-42DD-8E18-6429E642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0E6D-F762-4CDB-8E12-7CA6B3DA453F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37F3-8D4F-477C-859A-99F5A16D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6FED-8BA0-47B3-AA07-20B1F8C4BFFB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E85D-A4F6-46BE-AACD-9E6773CB2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61BDC-34A1-4CEB-AF7A-43CB1DF816D8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5D79-C59A-463A-B888-5DC01BA3F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F685654-62CB-491C-8568-C9DF24729700}" type="datetimeFigureOut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ECD8038-3257-46EA-B325-60B36D4CC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8" r:id="rId2"/>
    <p:sldLayoutId id="2147483685" r:id="rId3"/>
    <p:sldLayoutId id="2147483679" r:id="rId4"/>
    <p:sldLayoutId id="2147483686" r:id="rId5"/>
    <p:sldLayoutId id="2147483680" r:id="rId6"/>
    <p:sldLayoutId id="2147483681" r:id="rId7"/>
    <p:sldLayoutId id="2147483687" r:id="rId8"/>
    <p:sldLayoutId id="2147483688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Chapter 5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71600" y="2209800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Histology</a:t>
            </a:r>
          </a:p>
          <a:p>
            <a:pPr algn="ctr"/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 Study of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657600" cy="4724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Top layer of cells in contains elongated columns, bottom layers are cube-shaped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Found in male urethra and vas deferens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Also in parts of the pharynx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Tissue protects and secretes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Stratified Columnar Epithelium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1" name="Picture 2" descr="salivary8.jpg (72790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738" y="1981200"/>
            <a:ext cx="4554537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Specialized to change under tension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the walls of various organs of the urinary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Transitional Epithelium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5" name="Picture 2" descr="http://www.technion.ac.il/~mdcourse/274203/slides/Epithelium/9-Transitional%20Epithe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kumc.edu/instruction/medicine/anatomy/histoweb/urinary/small/Ren19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43227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Composed of cells specialized to secrete substances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Glands consist of one or more cells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Exocrine glands secrete into ducts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Endocrine glands secrete into tissues fluid or blood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Exocrine glands classified according to the composition of their secretions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Merocrine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glands secrete fluid without loss of cytoplasm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Apocrine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glands lose portions of cells during secretion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Holocrine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glands release cells filled with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secretory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products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Serous cells secrete watery fluid with high enzyme content; mucous cells secrete mucus.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Glandular Epithelium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Exocrine Glands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602" name="Picture 2" descr="http://education.vetmed.vt.edu/Curriculum/VM8054/Labs/Lab17/IMAGES/SALIVARY%20GLAND%20STRIATED%20DU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3656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www.urology.uci.edu/prostate/Images/prostat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3949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Endocrine Glands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6626" name="Picture 2" descr="http://www.anselm.edu/homepage/jpitocch/genbio/endocrinegl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41783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blog.lib.umn.edu/trite001/studyinghumananatomyandphysiology/EndoPan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41560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Merocrine</a:t>
            </a: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Gland-Exocrine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650" name="Picture 2" descr="http://www.lab.anhb.uwa.edu.au/mb140/corepages/integumentary/Images/swa020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Apocrine Gland-Exocrine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8674" name="Picture 2" descr="http://www.derm101.com/images/inflam/ac01g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33525"/>
            <a:ext cx="76200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Holocrine</a:t>
            </a: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Gland-Exocrine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698" name="Picture 2" descr="http://biodidac.bio.uottawa.ca/thumbnails/images/H1-70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47815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General Characteristics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Connects, supports, protects, provides framework, fills spaces, stores fat, produces blood cells, protects against infection, helps repair damaged tissues.</a:t>
            </a:r>
          </a:p>
          <a:p>
            <a:pPr lvl="1"/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Located some distance apart</a:t>
            </a:r>
          </a:p>
          <a:p>
            <a:pPr lvl="1"/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Intercellular matrix consists of fibers and ground substances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Connective Tissue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Fibroblast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Produces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collagenous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and elastic fibers</a:t>
            </a: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Macrophages: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Function as phagocytes</a:t>
            </a: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Mast cells can release heparin and histamine located near blood vessels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Major Types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http://www.immediart.com/catalog/images/big_images/SPL_6_P780110-Fibroblast_cells_showing_cyto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"/>
            <a:ext cx="2419349" cy="2059903"/>
          </a:xfrm>
          <a:prstGeom prst="rect">
            <a:avLst/>
          </a:prstGeom>
          <a:noFill/>
        </p:spPr>
      </p:pic>
      <p:pic>
        <p:nvPicPr>
          <p:cNvPr id="12292" name="Picture 4" descr="http://www.relfe.com/Images/macroph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362200"/>
            <a:ext cx="2540000" cy="2001520"/>
          </a:xfrm>
          <a:prstGeom prst="rect">
            <a:avLst/>
          </a:prstGeom>
          <a:noFill/>
        </p:spPr>
      </p:pic>
      <p:pic>
        <p:nvPicPr>
          <p:cNvPr id="12294" name="Picture 6" descr="http://www.healthsystem.virginia.edu/internet/hematology/images/Mast-cell-and-basophil-100x-website-arr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724400"/>
            <a:ext cx="2514600" cy="189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Cells are arranged in tissues that perform specialized structural and functional roles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Four Major Types of Tissue: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Epithelial</a:t>
            </a:r>
          </a:p>
          <a:p>
            <a:pPr lvl="1"/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Connective</a:t>
            </a:r>
          </a:p>
          <a:p>
            <a:pPr lvl="1"/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Muscle</a:t>
            </a:r>
          </a:p>
          <a:p>
            <a:pPr lvl="1"/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Nervous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7890" name="Picture 2" descr="http://www.nlm.nih.gov/MEDLINEPLUS/ency/images/ency/fullsize/8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9718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Collagenous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fibers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Composed of collagen and have great tensile strength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Dense Connective Tissue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Tissue consisting mainly of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collagenous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fibers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Elastic Fibers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Composed of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microfibrils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embedded in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elastin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and are elastic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Reticular Fibers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Very fine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collagenous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fibers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Connective Tissue Fibers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0873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FIBERS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76200" y="35052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Connective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Tissue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819400" y="53340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Reticular Fibers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4" name="Picture 2" descr="http://neuromedia.neurobio.ucla.edu/campbell/connective_tissue/wp_images/4_fib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7200"/>
            <a:ext cx="5410200" cy="4057650"/>
          </a:xfrm>
          <a:prstGeom prst="rect">
            <a:avLst/>
          </a:prstGeom>
          <a:noFill/>
        </p:spPr>
      </p:pic>
      <p:pic>
        <p:nvPicPr>
          <p:cNvPr id="44036" name="Picture 4" descr="http://www.cytochemistry.net/microanatomy/connective_tissue/00004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2925233" cy="2193925"/>
          </a:xfrm>
          <a:prstGeom prst="rect">
            <a:avLst/>
          </a:prstGeom>
          <a:noFill/>
        </p:spPr>
      </p:pic>
      <p:pic>
        <p:nvPicPr>
          <p:cNvPr id="44038" name="Picture 6" descr="http://neuromedia.neurobio.ucla.edu/campbell/connective_tissue/wp_images/34_reticular_fiber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2209800" cy="2430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5052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Forms thin membranes between organs</a:t>
            </a: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Found beneath skin and between muscles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Loose Fibrous Connective Tissue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2" name="Picture 2" descr="http://www.hartnell.cc.ca.us/faculty/aedens/Bio6L/tissue-dense5-1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935310"/>
            <a:ext cx="4714875" cy="3541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3528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Specialized form of loose connective tissue that stores fat</a:t>
            </a: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Found beneath skin, certain abdominal membranes, around kidneys, heart, and joints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Adipose Tissue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http://www.technion.ac.il/~mdcourse/274203/slides/Connective%20%20Tissue/4-Adipose%20Tissue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4775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733800" cy="4724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Composed of strong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collagenous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fibers</a:t>
            </a: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Found in tendons, ligaments, white portions of the eyes and deep layer of skin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Dense Fibrous Connective Tissue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http://kentsimmons.uwinnipeg.ca/cm1504/15lab42006/DensRegular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828800"/>
            <a:ext cx="4682726" cy="3167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Provides framework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Composed of fibers and gel-like ground substance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Usually enclosed in a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perichondrium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Lacks direct blood supply and is slow to heal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Major Types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Hyaline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Elastic</a:t>
            </a:r>
          </a:p>
          <a:p>
            <a:pPr lvl="1"/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fibrocartilage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Cartilage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Hyaline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http://washington.uwc.edu/about/faculty/schaefer_w/TISSUES/hyaline_cartil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345" y="1371600"/>
            <a:ext cx="638485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Elastic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http://www.technion.ac.il/~mdcourse/274203/slides/Respiratory%20System/10-Epiglottis-Elastic%20Carti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Fibrocartilage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http://education.vetmed.vt.edu/curriculum/vm8054/labs/Lab7/IMAGES/FIBROCARTILAGE%203%20EDITED%2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4724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Contains mineral salts and collagen</a:t>
            </a: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Cells usually in concentric circles around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osteonic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canals and are interconnected by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canaliculi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Active tissue that heals rapidly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Bone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http://biology.ucf.edu/~logiudice/zoo3713/Files/image1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600"/>
            <a:ext cx="410527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General Characteristics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Covers free body surfaces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Major tissue of glands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Anchored to connective tissue by basement membrane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Lacks blood vessels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Contains little intercellular material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Replaced continuously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Functions to protect, secrete, absorb and excrete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Epithelial Tissue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724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Transports substances and helps maintain a stable internal environment</a:t>
            </a: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Composed of red cells, white cells, and platelets suspended in plasma</a:t>
            </a: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Formed by special tissue in the hallow parts of certain bones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Blood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http://www.tigerpath.com/images/unit_08/051_Bl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33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Composed of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phagocytic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cells that are widely distributed throughout body</a:t>
            </a: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Defends the body against invasion by microorganisms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Reticuloendothelial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Tissue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www.scielo.br/img/revistas/ibju/v30n2/2a12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0"/>
            <a:ext cx="4112381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General Characteristics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Muscle tissue contract causing tissues around them to move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Work in pairs (Extension/Flexion)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Three Types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Skeletal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Smooth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Cardiac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Muscle Tissue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http://www.nlm.nih.gov/medlineplus/ency/images/ency/fullsize/19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2004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5105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Muscles containing this tissue usually are attached to bones and controlled by conscious effort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Cells, or muscle fibers, are long and threadlike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Muscle fibers contract when stimulated by nerve action and then relax immediately.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Skeletal Muscle Tissue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http://waukesha.uwc.edu/lib/reserves/pdf/zillgitt/zoo234/diagrams/unit%201/ZOO%20234%20Skeletal%20Muscle%20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004" y="2325052"/>
            <a:ext cx="4393596" cy="415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24384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the walls of hollow internal organs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Usually, it’s controlled by involuntary activity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Smooth Muscle Tissue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http://waukesha.uwc.edu/lib/reserves/pdf/zillgitt/zoo234/diagrams/unit%201/ZOO%20234%20Smooth%20Muscle%20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71992"/>
            <a:ext cx="5410200" cy="490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Found only in the heart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Cells are joined by intercalated disks and form branched networks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Cardiac Muscle Tissue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http://waukesha.uwc.edu/lib/reserves/pdf/zillgitt/zoo234/diagrams/unit%201/ZOO%20234%20Cardiac%20Muscle%20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35623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Found in the brain, spinal cord, and peripheral nerves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Neurons (nerve cells)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Sense changes and respond with nerve impulses to other neurons or body parts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Coordinate, regulate, and integrate body activities</a:t>
            </a:r>
          </a:p>
          <a:p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Neuroglial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Cells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Some forms bind and support nervous tissue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Other carry on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phagocytosis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Still others connect neurons to blood vessels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Nervous Tissue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Neurons and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Neuroglial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Cells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http://washington.uwc.edu/about/faculty/schaefer_w/TISSUES/nervous_tissu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381500" cy="3505200"/>
          </a:xfrm>
          <a:prstGeom prst="rect">
            <a:avLst/>
          </a:prstGeom>
          <a:noFill/>
        </p:spPr>
      </p:pic>
      <p:pic>
        <p:nvPicPr>
          <p:cNvPr id="2052" name="Picture 4" descr="http://www.mhhe.com/biosci/ap/holehaap/student/olc2/graphics/shier04ap_s/ch05/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841586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05400" y="4800600"/>
            <a:ext cx="26853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Nerve Fiber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Cytoplasm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Nucleus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Neuroglial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cell Nuclei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Cell Membrane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Quiz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http://washington.uwc.edu/about/faculty/schaefer_w/TISSUES/simple_squamous_epithelium_oral_sm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676900" cy="453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5486400"/>
            <a:ext cx="5763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Simple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Sqamous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shington.uwc.edu/about/faculty/schaefer_w/TISSUES/nervous_tissu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6934200" cy="55473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90800" y="5334000"/>
            <a:ext cx="3044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Nervous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5814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Single layer of thin flattened cells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Functions in the exchange of gases in the lungs and lines blood vessels and various membranes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Simple Squamous Epithelium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387" name="Picture 2" descr="http://washington.uwc.edu/about/faculty/schaefer_w/TISSUES/simple_squamous_epithelium_oral_sm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1676400"/>
            <a:ext cx="485775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kumc.edu/instruction/medicine/anatomy/histoweb/urinary/small/Ren19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08" y="609600"/>
            <a:ext cx="830425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609600"/>
            <a:ext cx="7802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Transitional Epithelium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shington.uwc.edu/about/faculty/schaefer_w/TISSUES/hyaline_cartil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384855" cy="5105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1371600"/>
            <a:ext cx="5801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Hyaline Cartilage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ytochemistry.net/Cell-biology/Medical/4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219950" cy="488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32737" y="2967335"/>
            <a:ext cx="5878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Simple Columnar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umc.edu/instruction/medicine/anatomy/histoweb/epithel/small/Epth017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53" y="1219200"/>
            <a:ext cx="8008147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01905" y="2967335"/>
            <a:ext cx="6340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Stratified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Cuboidal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artnell.cc.ca.us/faculty/aedens/Bio6L/tissue-dense5-1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6924675" cy="52016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2328" y="2967335"/>
            <a:ext cx="8879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Loose Fibrous Connective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ology.ucf.edu/~logiudice/zoo3713/Files/image1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10475" cy="508542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19800" y="1295400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Bone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lm.nih.gov/MEDLINEPLUS/ency/images/ency/fullsize/8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55320"/>
            <a:ext cx="6705600" cy="536448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2895600"/>
            <a:ext cx="2209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53000" y="2895600"/>
            <a:ext cx="2209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4876800"/>
            <a:ext cx="2209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4876800"/>
            <a:ext cx="2209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800" y="762000"/>
            <a:ext cx="2438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581400" cy="495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Single layer of cube-shaped cells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Carries on secretion and absorption in the kidneys and various glands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Simple Cuboidal Epithelium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Picture 2" descr="http://www.lima.ohio-state.edu/biology/images/anatomy/Simple%20Cuboidal%20Epithelium%204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650" y="1828800"/>
            <a:ext cx="4794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9624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Composed of elongated cells whose nuclei are located near the basement membranes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Lines the uterus and digestive tract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Often have absorbing cells that possess microvilli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Contains goblet cells that secrete mucus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Simple Columnar Epithelium</a:t>
            </a:r>
            <a:r>
              <a:rPr dirty="0" smtClean="0"/>
              <a:t>	</a:t>
            </a:r>
            <a:endParaRPr dirty="0"/>
          </a:p>
        </p:txBody>
      </p:sp>
      <p:pic>
        <p:nvPicPr>
          <p:cNvPr id="18435" name="Picture 2" descr="http://cytochemistry.net/Cell-biology/Medical/4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4857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io.uwinnipeg.ca/~simmons/1115collumnar_ep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57800"/>
            <a:ext cx="3721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0386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Appears stratified because nuclei are located at two or more levels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May have cilia that move mucus or sex cells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Lines tubes of respiratory and reproductive systems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Pseudostratified</a:t>
            </a: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Columnar Epithelium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59" name="Picture 2" descr="http://www.kumc.edu/instruction/medicine/anatomy/histoweb/resp/small/Resp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8671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lima.ohio-state.edu/biology/images/anatomy/Pseudosratified%20columnar%20epithelium%204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14800"/>
            <a:ext cx="3276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13716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Composed of many layers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Protects underlying cells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Covers the skin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Lines the mouth, throat, vagina and anal canal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Stratified Squamous Epithelium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3" name="Picture 2" descr="http://www.technion.ac.il/~mdcourse/274203/slides/Epithelium/7-Stratified%20Squamous%20Epithe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48641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Lines larger ducts of the mammary glands, sweat glands, salivary glands and pancreas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Protects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Composed of two or three layers of cube-shaped cells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Stratified Cuboidal Epithelium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507" name="Picture 2" descr="http://www.kumc.edu/instruction/medicine/anatomy/histoweb/epithel/small/Epth017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172780"/>
            <a:ext cx="5059363" cy="335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179</TotalTime>
  <Words>840</Words>
  <Application>Microsoft Office PowerPoint</Application>
  <PresentationFormat>On-screen Show (4:3)</PresentationFormat>
  <Paragraphs>181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Constantia</vt:lpstr>
      <vt:lpstr>Wingdings 2</vt:lpstr>
      <vt:lpstr>Paper</vt:lpstr>
      <vt:lpstr>PowerPoint Presentation</vt:lpstr>
      <vt:lpstr>Introduction</vt:lpstr>
      <vt:lpstr>Epithelial Tissue</vt:lpstr>
      <vt:lpstr>Simple Squamous Epithelium</vt:lpstr>
      <vt:lpstr>Simple Cuboidal Epithelium</vt:lpstr>
      <vt:lpstr>Simple Columnar Epithelium </vt:lpstr>
      <vt:lpstr>Pseudostratified Columnar Epithelium</vt:lpstr>
      <vt:lpstr>Stratified Squamous Epithelium</vt:lpstr>
      <vt:lpstr>Stratified Cuboidal Epithelium</vt:lpstr>
      <vt:lpstr>Stratified Columnar Epithelium</vt:lpstr>
      <vt:lpstr>Transitional Epithelium</vt:lpstr>
      <vt:lpstr>Glandular Epithelium</vt:lpstr>
      <vt:lpstr>Exocrine Glands</vt:lpstr>
      <vt:lpstr>Endocrine Glands</vt:lpstr>
      <vt:lpstr>Merocrine Gland-Exocrine</vt:lpstr>
      <vt:lpstr>Apocrine Gland-Exocrine</vt:lpstr>
      <vt:lpstr>Holocrine Gland-Exocrine</vt:lpstr>
      <vt:lpstr>Connective Tissue</vt:lpstr>
      <vt:lpstr>Major Types</vt:lpstr>
      <vt:lpstr>Connective Tissue Fibers</vt:lpstr>
      <vt:lpstr>FIBERS</vt:lpstr>
      <vt:lpstr>Loose Fibrous Connective Tissue</vt:lpstr>
      <vt:lpstr>Adipose Tissue</vt:lpstr>
      <vt:lpstr>Dense Fibrous Connective Tissue</vt:lpstr>
      <vt:lpstr>Cartilage</vt:lpstr>
      <vt:lpstr>Hyaline</vt:lpstr>
      <vt:lpstr>Elastic</vt:lpstr>
      <vt:lpstr>Fibrocartilage</vt:lpstr>
      <vt:lpstr>Bone</vt:lpstr>
      <vt:lpstr>Blood</vt:lpstr>
      <vt:lpstr>Reticuloendothelial Tissue</vt:lpstr>
      <vt:lpstr>Muscle Tissue</vt:lpstr>
      <vt:lpstr>Skeletal Muscle Tissue</vt:lpstr>
      <vt:lpstr>Smooth Muscle Tissue</vt:lpstr>
      <vt:lpstr>Cardiac Muscle Tissue</vt:lpstr>
      <vt:lpstr>Nervous Tissue</vt:lpstr>
      <vt:lpstr>Neurons and Neuroglial Cells</vt:lpstr>
      <vt:lpstr>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Dubuque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Epithelial Tissue</dc:title>
  <dc:creator>Western Dubuque</dc:creator>
  <cp:lastModifiedBy>Cindy McAndrew</cp:lastModifiedBy>
  <cp:revision>20</cp:revision>
  <dcterms:created xsi:type="dcterms:W3CDTF">2009-09-16T13:26:02Z</dcterms:created>
  <dcterms:modified xsi:type="dcterms:W3CDTF">2019-03-27T21:30:38Z</dcterms:modified>
</cp:coreProperties>
</file>